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876" r:id="rId2"/>
    <p:sldMasterId id="2147483888" r:id="rId3"/>
    <p:sldMasterId id="2147483900" r:id="rId4"/>
    <p:sldMasterId id="2147483984" r:id="rId5"/>
  </p:sldMasterIdLst>
  <p:notesMasterIdLst>
    <p:notesMasterId r:id="rId21"/>
  </p:notesMasterIdLst>
  <p:sldIdLst>
    <p:sldId id="271" r:id="rId6"/>
    <p:sldId id="270" r:id="rId7"/>
    <p:sldId id="272" r:id="rId8"/>
    <p:sldId id="273" r:id="rId9"/>
    <p:sldId id="278" r:id="rId10"/>
    <p:sldId id="256" r:id="rId11"/>
    <p:sldId id="257" r:id="rId12"/>
    <p:sldId id="279" r:id="rId13"/>
    <p:sldId id="260" r:id="rId14"/>
    <p:sldId id="263" r:id="rId15"/>
    <p:sldId id="264" r:id="rId16"/>
    <p:sldId id="268" r:id="rId17"/>
    <p:sldId id="277" r:id="rId18"/>
    <p:sldId id="275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65E2"/>
    <a:srgbClr val="F537DA"/>
    <a:srgbClr val="A9DA74"/>
    <a:srgbClr val="CCE9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002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Ethnic Groups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Ethnic Groups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Mestizo</c:v>
                </c:pt>
                <c:pt idx="1">
                  <c:v>European ancestery</c:v>
                </c:pt>
                <c:pt idx="2">
                  <c:v>African ancestry</c:v>
                </c:pt>
                <c:pt idx="3">
                  <c:v>other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0.66</c:v>
                </c:pt>
                <c:pt idx="1">
                  <c:v>0.2</c:v>
                </c:pt>
                <c:pt idx="2">
                  <c:v>0.1</c:v>
                </c:pt>
                <c:pt idx="3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Sheet1!$A$2:$A$8</c:f>
              <c:strCache>
                <c:ptCount val="7"/>
                <c:pt idx="0">
                  <c:v>Amerindian</c:v>
                </c:pt>
                <c:pt idx="1">
                  <c:v>Mestizo</c:v>
                </c:pt>
                <c:pt idx="2">
                  <c:v>White</c:v>
                </c:pt>
                <c:pt idx="3">
                  <c:v>Black</c:v>
                </c:pt>
                <c:pt idx="4">
                  <c:v>Japanese</c:v>
                </c:pt>
                <c:pt idx="5">
                  <c:v>Chinese</c:v>
                </c:pt>
                <c:pt idx="6">
                  <c:v>Other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0.45</c:v>
                </c:pt>
                <c:pt idx="1">
                  <c:v>0.37</c:v>
                </c:pt>
                <c:pt idx="2">
                  <c:v>0.15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0.73529</cdr:x>
      <cdr:y>0.9436</cdr:y>
    </cdr:from>
    <cdr:to>
      <cdr:x>0.9492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238750" y="3832225"/>
          <a:ext cx="15240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52511-1D5E-4F16-A392-B6459343DFD8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6851A-0A46-4A32-9DC8-7CF2FF352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478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6851A-0A46-4A32-9DC8-7CF2FF35200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112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D2227F-E796-44CD-A896-FBC6D8042E69}" type="slidenum"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88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C75A173A-EAD2-49BB-AE65-176416979EA7}" type="datetimeFigureOut">
              <a:rPr lang="en-US" smtClean="0"/>
              <a:t>5/11/2012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1D3F9EE-B543-4E39-A270-6D4D7E85663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6.xml"/><Relationship Id="rId4" Type="http://schemas.openxmlformats.org/officeDocument/2006/relationships/audio" Target="NUL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990600"/>
            <a:ext cx="6629400" cy="18263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Point</a:t>
            </a:r>
            <a:br>
              <a:rPr lang="en-US" sz="8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8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Presentations</a:t>
            </a:r>
            <a:br>
              <a:rPr lang="en-US" sz="8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 smtClean="0">
                <a:solidFill>
                  <a:schemeClr val="bg2">
                    <a:lumMod val="50000"/>
                  </a:schemeClr>
                </a:solidFill>
              </a:rPr>
              <a:t>The Do’s and Don’ts</a:t>
            </a:r>
            <a:endParaRPr lang="en-US" sz="6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26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753557" cy="92447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Venezuela's Customs </a:t>
            </a:r>
            <a:r>
              <a:rPr lang="en-US" dirty="0"/>
              <a:t>A</a:t>
            </a:r>
            <a:r>
              <a:rPr lang="en-US" dirty="0" smtClean="0"/>
              <a:t>nd Cultures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1447800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Interesting Custom And Culture Facts.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841678"/>
            <a:ext cx="8305800" cy="39703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2800" b="1" dirty="0" smtClean="0">
                <a:ln/>
                <a:solidFill>
                  <a:schemeClr val="accent3"/>
                </a:solidFill>
              </a:rPr>
              <a:t>When a child looses a tooth they put the tooth under their pillow and a rat comes and takes the tooth and leaves coins. </a:t>
            </a:r>
            <a:endParaRPr lang="en-US" sz="2800" b="1" dirty="0">
              <a:ln/>
              <a:solidFill>
                <a:schemeClr val="accent3"/>
              </a:solidFill>
            </a:endParaRPr>
          </a:p>
          <a:p>
            <a:r>
              <a:rPr lang="en-US" sz="2800" b="1" dirty="0" smtClean="0">
                <a:ln/>
                <a:solidFill>
                  <a:schemeClr val="accent3"/>
                </a:solidFill>
              </a:rPr>
              <a:t>Venezuela families like to eat out at restaurants.</a:t>
            </a:r>
          </a:p>
          <a:p>
            <a:r>
              <a:rPr lang="en-US" sz="2800" b="1" dirty="0" smtClean="0">
                <a:ln/>
                <a:solidFill>
                  <a:schemeClr val="accent3"/>
                </a:solidFill>
              </a:rPr>
              <a:t>This is why Caracas has more restaurants than any other Latin American cities. </a:t>
            </a:r>
          </a:p>
          <a:p>
            <a:r>
              <a:rPr lang="en-US" sz="2800" b="1" dirty="0" smtClean="0">
                <a:ln/>
                <a:solidFill>
                  <a:schemeClr val="accent3"/>
                </a:solidFill>
              </a:rPr>
              <a:t>An ice cream shop in the Andes has the world record for most ice cream flavors. 641 flavors in all!!! </a:t>
            </a:r>
            <a:endParaRPr lang="en-US" sz="28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90" y="1"/>
            <a:ext cx="1302190" cy="1676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2743199"/>
            <a:ext cx="2362200" cy="137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613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Geography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4600" y="1524000"/>
            <a:ext cx="5257800" cy="452596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137160" indent="0">
              <a:buNone/>
            </a:pPr>
            <a:r>
              <a: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 climate of </a:t>
            </a:r>
            <a:r>
              <a:rPr lang="en-US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venezuela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is warm it stays around 70 degrees </a:t>
            </a:r>
            <a:r>
              <a:rPr lang="en-US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Fahrenhit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The Andes are the largest </a:t>
            </a:r>
            <a:r>
              <a:rPr lang="en-US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mountin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range they are also one of the many coffee producing areas in the world. Venezuela is also home to the largest waterfall in the world the Angel Falls.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368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3000"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Ways To Make Luis </a:t>
            </a:r>
            <a:r>
              <a:rPr lang="en-US" dirty="0"/>
              <a:t>F</a:t>
            </a:r>
            <a:r>
              <a:rPr lang="en-US" dirty="0" smtClean="0"/>
              <a:t>eel Welcome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1752600"/>
            <a:ext cx="5486400" cy="48320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Students can try to befriend him.</a:t>
            </a:r>
          </a:p>
          <a:p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Students can invite him to their house.</a:t>
            </a:r>
          </a:p>
          <a:p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Students can let him sit with them at lunch.</a:t>
            </a:r>
          </a:p>
          <a:p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Teachers can welcome him to the class.</a:t>
            </a:r>
          </a:p>
          <a:p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Principals can announce him on the announcements. </a:t>
            </a:r>
            <a:endParaRPr lang="en-US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005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 and culture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600200"/>
            <a:ext cx="3657600" cy="1828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Clothes in Bolivia are very different then the clothes we have in America.   </a:t>
            </a:r>
            <a:endParaRPr lang="en-US" sz="28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419600"/>
            <a:ext cx="2895600" cy="2168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Left Arrow 3"/>
          <p:cNvSpPr/>
          <p:nvPr/>
        </p:nvSpPr>
        <p:spPr>
          <a:xfrm>
            <a:off x="2788920" y="3962400"/>
            <a:ext cx="2743200" cy="17526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These hats are made out of straw.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87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4800" y="4990754"/>
            <a:ext cx="3657600" cy="120998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Soybeans, gold, and wood are many of the exports in Bolivia.   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81200"/>
            <a:ext cx="2295525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695634"/>
            <a:ext cx="25431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48053"/>
            <a:ext cx="25527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771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356978"/>
              </p:ext>
            </p:extLst>
          </p:nvPr>
        </p:nvGraphicFramePr>
        <p:xfrm>
          <a:off x="914400" y="838200"/>
          <a:ext cx="6096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Author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Charles</a:t>
                      </a:r>
                      <a:r>
                        <a:rPr lang="en-US" baseline="0" dirty="0" smtClean="0"/>
                        <a:t> Phillips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Title of book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Fiesta Peru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City of</a:t>
                      </a:r>
                      <a:r>
                        <a:rPr lang="en-US" baseline="0" dirty="0" smtClean="0"/>
                        <a:t> Publication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Sherman Turnpike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Publisher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Grolier Educational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Copyright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1997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200578"/>
              </p:ext>
            </p:extLst>
          </p:nvPr>
        </p:nvGraphicFramePr>
        <p:xfrm>
          <a:off x="914400" y="3429000"/>
          <a:ext cx="6096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Author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Charles F. and Yvonne </a:t>
                      </a:r>
                      <a:r>
                        <a:rPr lang="en-US" dirty="0" err="1" smtClean="0"/>
                        <a:t>Gritzner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Title</a:t>
                      </a:r>
                      <a:r>
                        <a:rPr lang="en-US" baseline="0" dirty="0" smtClean="0"/>
                        <a:t> of book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City</a:t>
                      </a:r>
                      <a:r>
                        <a:rPr lang="en-US" baseline="0" dirty="0" smtClean="0"/>
                        <a:t> of Publication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Philadelphia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Publisher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Chelsea House Publishers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Copyright year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76800" y="152400"/>
            <a:ext cx="3124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Bibliography</a:t>
            </a:r>
            <a:endParaRPr 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17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-76200"/>
            <a:ext cx="7239000" cy="23622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Choose Font </a:t>
            </a:r>
            <a:r>
              <a:rPr 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ize  and Color Carefully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620000" cy="3810000"/>
          </a:xfrm>
        </p:spPr>
        <p:txBody>
          <a:bodyPr>
            <a:normAutofit fontScale="700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1"/>
                </a:solidFill>
              </a:rPr>
              <a:t>Size 28 or larger font is best for most fonts.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1"/>
                </a:solidFill>
                <a:latin typeface="Agency FB" pitchFamily="34" charset="0"/>
              </a:rPr>
              <a:t>Some size 28 fonts are </a:t>
            </a:r>
            <a:r>
              <a:rPr lang="en-US" sz="4000" dirty="0" smtClean="0">
                <a:solidFill>
                  <a:schemeClr val="tx1"/>
                </a:solidFill>
                <a:latin typeface="Edwardian Script ITC" pitchFamily="66" charset="0"/>
              </a:rPr>
              <a:t>harder to read than </a:t>
            </a:r>
            <a:r>
              <a:rPr lang="en-US" sz="4000" dirty="0" smtClean="0">
                <a:solidFill>
                  <a:schemeClr val="tx1"/>
                </a:solidFill>
                <a:latin typeface="Algerian" pitchFamily="82" charset="0"/>
              </a:rPr>
              <a:t>other size 28 fonts</a:t>
            </a:r>
            <a:r>
              <a:rPr lang="en-US" sz="4000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1"/>
                </a:solidFill>
              </a:rPr>
              <a:t>You may need to adjust </a:t>
            </a:r>
            <a:r>
              <a:rPr lang="en-US" sz="7700" dirty="0" smtClean="0">
                <a:solidFill>
                  <a:schemeClr val="tx1"/>
                </a:solidFill>
                <a:latin typeface="Edwardian Script ITC" pitchFamily="66" charset="0"/>
              </a:rPr>
              <a:t>the font size (this is size 54) to help the readers.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sz="2900" dirty="0" smtClean="0">
              <a:solidFill>
                <a:schemeClr val="tx1"/>
              </a:solidFill>
              <a:latin typeface="Edwardian Script ITC" pitchFamily="66" charset="0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4000" dirty="0" smtClean="0">
                <a:solidFill>
                  <a:schemeClr val="tx1"/>
                </a:solidFill>
              </a:rPr>
              <a:t>The color </a:t>
            </a:r>
            <a:r>
              <a:rPr lang="en-US" sz="4000" dirty="0" smtClean="0">
                <a:solidFill>
                  <a:schemeClr val="bg1">
                    <a:lumMod val="85000"/>
                  </a:schemeClr>
                </a:solidFill>
              </a:rPr>
              <a:t>of the </a:t>
            </a:r>
            <a:r>
              <a:rPr lang="en-US" sz="4000" dirty="0" smtClean="0">
                <a:solidFill>
                  <a:schemeClr val="tx1"/>
                </a:solidFill>
              </a:rPr>
              <a:t>font is im</a:t>
            </a:r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port</a:t>
            </a:r>
            <a:r>
              <a:rPr lang="en-US" sz="4000" dirty="0" smtClean="0">
                <a:solidFill>
                  <a:schemeClr val="tx1"/>
                </a:solidFill>
              </a:rPr>
              <a:t>ant to the reader. 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11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19200" y="533400"/>
            <a:ext cx="6480048" cy="230124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Carefully </a:t>
            </a:r>
            <a:r>
              <a:rPr lang="en-US" dirty="0" smtClean="0"/>
              <a:t>Choose </a:t>
            </a:r>
            <a:r>
              <a:rPr lang="en-US" dirty="0"/>
              <a:t>the </a:t>
            </a:r>
            <a:r>
              <a:rPr lang="en-US" dirty="0" smtClean="0"/>
              <a:t>Background </a:t>
            </a:r>
            <a:r>
              <a:rPr lang="en-US" dirty="0"/>
              <a:t>of </a:t>
            </a:r>
            <a:r>
              <a:rPr lang="en-US" dirty="0" smtClean="0"/>
              <a:t>Your </a:t>
            </a:r>
            <a:r>
              <a:rPr lang="en-US" dirty="0"/>
              <a:t>S</a:t>
            </a:r>
            <a:r>
              <a:rPr lang="en-US" dirty="0" smtClean="0"/>
              <a:t>lide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838200" y="3124200"/>
            <a:ext cx="6480048" cy="1752600"/>
          </a:xfrm>
        </p:spPr>
        <p:txBody>
          <a:bodyPr>
            <a:noAutofit/>
          </a:bodyPr>
          <a:lstStyle/>
          <a:p>
            <a:pPr marL="342900" indent="-342900">
              <a:buFont typeface="Arial" pitchFamily="34" charset="0"/>
              <a:buChar char="•"/>
            </a:pPr>
            <a:endParaRPr lang="en-US" sz="36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3600" dirty="0"/>
          </a:p>
          <a:p>
            <a:pPr marL="342900" indent="-342900">
              <a:buFont typeface="Arial" pitchFamily="34" charset="0"/>
              <a:buChar char="•"/>
            </a:pPr>
            <a:endParaRPr lang="en-US" sz="36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3600" dirty="0"/>
          </a:p>
          <a:p>
            <a:pPr marL="342900" indent="-342900">
              <a:buFont typeface="Arial" pitchFamily="34" charset="0"/>
              <a:buChar char="•"/>
            </a:pPr>
            <a:endParaRPr lang="en-US" sz="36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3600" dirty="0"/>
          </a:p>
          <a:p>
            <a:pPr marL="342900" indent="-342900">
              <a:buFont typeface="Arial" pitchFamily="34" charset="0"/>
              <a:buChar char="•"/>
            </a:pPr>
            <a:endParaRPr lang="en-US" sz="36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3600" dirty="0"/>
          </a:p>
          <a:p>
            <a:pPr marL="342900" indent="-342900">
              <a:buFont typeface="Arial" pitchFamily="34" charset="0"/>
              <a:buChar char="•"/>
            </a:pPr>
            <a:endParaRPr lang="en-US" sz="36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3600" dirty="0"/>
          </a:p>
          <a:p>
            <a:pPr marL="342900" indent="-342900">
              <a:buFont typeface="Arial" pitchFamily="34" charset="0"/>
              <a:buChar char="•"/>
            </a:pPr>
            <a:endParaRPr lang="en-US" sz="36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3600" dirty="0"/>
          </a:p>
          <a:p>
            <a:pPr marL="342900" indent="-342900">
              <a:buFont typeface="Arial" pitchFamily="34" charset="0"/>
              <a:buChar char="•"/>
            </a:pPr>
            <a:endParaRPr lang="en-US" sz="36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3600" dirty="0"/>
          </a:p>
        </p:txBody>
      </p:sp>
      <p:sp>
        <p:nvSpPr>
          <p:cNvPr id="6" name="Rectangle 5"/>
          <p:cNvSpPr/>
          <p:nvPr/>
        </p:nvSpPr>
        <p:spPr>
          <a:xfrm>
            <a:off x="1524000" y="2286000"/>
            <a:ext cx="601980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/>
              <a:t>Don’t make it too busy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/>
              <a:t>Make it easy to find colors of font that will work with your background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/>
              <a:t>Carefully place pictures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smtClean="0"/>
              <a:t>Limit number of pictures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3697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2514600"/>
            <a:ext cx="7408333" cy="3450696"/>
          </a:xfrm>
        </p:spPr>
        <p:txBody>
          <a:bodyPr>
            <a:normAutofit/>
          </a:bodyPr>
          <a:lstStyle/>
          <a:p>
            <a:r>
              <a:rPr lang="en-US" sz="2800" dirty="0"/>
              <a:t>Use </a:t>
            </a:r>
            <a:r>
              <a:rPr lang="en-US" sz="2800" dirty="0" smtClean="0"/>
              <a:t>bullets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Don’t put too much information on each slide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Carefully edit all slides for spelling and mechanics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88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286000"/>
            <a:ext cx="7433733" cy="36877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Use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note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cards</a:t>
            </a:r>
          </a:p>
          <a:p>
            <a:pPr marL="0" indent="0">
              <a:buNone/>
            </a:pPr>
            <a:endParaRPr lang="en-US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Face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audience</a:t>
            </a:r>
          </a:p>
          <a:p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  <a:p>
            <a:pPr marL="274320" lvl="1"/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Speak loudly and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distinctly</a:t>
            </a:r>
          </a:p>
          <a:p>
            <a:pPr marL="274320" lvl="1"/>
            <a:endParaRPr lang="en-US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274320" lvl="1"/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Practice so that words are pronounced correctly</a:t>
            </a:r>
          </a:p>
          <a:p>
            <a:pPr marL="0" lvl="1" indent="0">
              <a:buNone/>
            </a:pP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82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276600"/>
            <a:ext cx="7117180" cy="1470025"/>
          </a:xfrm>
        </p:spPr>
        <p:txBody>
          <a:bodyPr/>
          <a:lstStyle/>
          <a:p>
            <a:pPr algn="ctr"/>
            <a:r>
              <a:rPr lang="en-US" sz="9600" dirty="0" smtClean="0">
                <a:solidFill>
                  <a:srgbClr val="FFFF00"/>
                </a:solidFill>
                <a:latin typeface="Algerian" pitchFamily="82" charset="0"/>
              </a:rPr>
              <a:t>V</a:t>
            </a:r>
            <a:r>
              <a:rPr lang="en-US" sz="9600" dirty="0" smtClean="0">
                <a:solidFill>
                  <a:srgbClr val="0070C0"/>
                </a:solidFill>
                <a:latin typeface="Algerian" pitchFamily="82" charset="0"/>
              </a:rPr>
              <a:t>e</a:t>
            </a:r>
            <a:r>
              <a:rPr lang="en-US" sz="9600" dirty="0" smtClean="0">
                <a:solidFill>
                  <a:srgbClr val="FF0000"/>
                </a:solidFill>
                <a:latin typeface="Algerian" pitchFamily="82" charset="0"/>
              </a:rPr>
              <a:t>n</a:t>
            </a:r>
            <a:r>
              <a:rPr lang="en-US" sz="9600" dirty="0" smtClean="0">
                <a:latin typeface="Algerian" pitchFamily="82" charset="0"/>
              </a:rPr>
              <a:t>e</a:t>
            </a:r>
            <a:r>
              <a:rPr lang="en-US" sz="9600" dirty="0" smtClean="0">
                <a:solidFill>
                  <a:srgbClr val="FFFF00"/>
                </a:solidFill>
                <a:latin typeface="Algerian" pitchFamily="82" charset="0"/>
              </a:rPr>
              <a:t>z</a:t>
            </a:r>
            <a:r>
              <a:rPr lang="en-US" sz="9600" dirty="0" smtClean="0">
                <a:solidFill>
                  <a:srgbClr val="0070C0"/>
                </a:solidFill>
                <a:latin typeface="Algerian" pitchFamily="82" charset="0"/>
              </a:rPr>
              <a:t>u</a:t>
            </a:r>
            <a:r>
              <a:rPr lang="en-US" sz="9600" dirty="0" smtClean="0">
                <a:solidFill>
                  <a:srgbClr val="FF0000"/>
                </a:solidFill>
                <a:latin typeface="Algerian" pitchFamily="82" charset="0"/>
              </a:rPr>
              <a:t>e</a:t>
            </a:r>
            <a:r>
              <a:rPr lang="en-US" sz="9600" dirty="0" smtClean="0">
                <a:latin typeface="Algerian" pitchFamily="82" charset="0"/>
              </a:rPr>
              <a:t>l</a:t>
            </a:r>
            <a:r>
              <a:rPr lang="en-US" sz="9600" dirty="0" smtClean="0">
                <a:solidFill>
                  <a:srgbClr val="FFFF00"/>
                </a:solidFill>
                <a:latin typeface="Algerian" pitchFamily="82" charset="0"/>
              </a:rPr>
              <a:t>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572000"/>
            <a:ext cx="7117180" cy="86142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765E2"/>
                </a:solidFill>
                <a:latin typeface="Algerian" pitchFamily="82" charset="0"/>
              </a:rPr>
              <a:t>Mrs.</a:t>
            </a:r>
            <a:r>
              <a:rPr lang="en-US" sz="2800" dirty="0" smtClean="0">
                <a:latin typeface="Algerian" pitchFamily="82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Algerian" pitchFamily="82" charset="0"/>
              </a:rPr>
              <a:t>Teacher</a:t>
            </a:r>
            <a:r>
              <a:rPr lang="en-US" sz="2800" dirty="0" smtClean="0">
                <a:latin typeface="Algerian" pitchFamily="82" charset="0"/>
              </a:rPr>
              <a:t> </a:t>
            </a:r>
            <a:r>
              <a:rPr lang="en-US" sz="2800" dirty="0" smtClean="0">
                <a:solidFill>
                  <a:srgbClr val="00B050"/>
                </a:solidFill>
                <a:latin typeface="Bauhaus 93" pitchFamily="82" charset="0"/>
              </a:rPr>
              <a:t>Core: 3 </a:t>
            </a:r>
            <a:r>
              <a:rPr lang="en-US" sz="2800" dirty="0" smtClean="0">
                <a:solidFill>
                  <a:srgbClr val="FF0000"/>
                </a:solidFill>
                <a:latin typeface="Algerian" pitchFamily="82" charset="0"/>
              </a:rPr>
              <a:t>Partner #1 Student Name </a:t>
            </a:r>
            <a:r>
              <a:rPr lang="en-US" sz="2800" dirty="0" smtClean="0">
                <a:solidFill>
                  <a:srgbClr val="00B050"/>
                </a:solidFill>
                <a:latin typeface="Bauhaus 93" pitchFamily="82" charset="0"/>
              </a:rPr>
              <a:t>Partner #2 Student Name</a:t>
            </a:r>
            <a:endParaRPr lang="en-US" sz="2800" dirty="0">
              <a:solidFill>
                <a:srgbClr val="00B050"/>
              </a:solidFill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1215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Algerian" pitchFamily="82" charset="0"/>
              </a:rPr>
              <a:t>Ethnic</a:t>
            </a:r>
            <a:r>
              <a:rPr lang="en-US" dirty="0" smtClean="0">
                <a:latin typeface="Algerian" pitchFamily="82" charset="0"/>
              </a:rPr>
              <a:t> </a:t>
            </a:r>
            <a:r>
              <a:rPr lang="en-US" sz="3600" dirty="0" smtClean="0">
                <a:latin typeface="Algerian" pitchFamily="82" charset="0"/>
              </a:rPr>
              <a:t>Groups</a:t>
            </a:r>
            <a:endParaRPr lang="en-US" sz="3600" dirty="0">
              <a:latin typeface="Algerian" pitchFamily="82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364641"/>
              </p:ext>
            </p:extLst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4973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152718"/>
            <a:ext cx="7315200" cy="1371600"/>
          </a:xfrm>
        </p:spPr>
        <p:txBody>
          <a:bodyPr/>
          <a:lstStyle/>
          <a:p>
            <a:r>
              <a:rPr lang="en-US" dirty="0" smtClean="0"/>
              <a:t>Ethnic Groups in Peru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4907343"/>
              </p:ext>
            </p:extLst>
          </p:nvPr>
        </p:nvGraphicFramePr>
        <p:xfrm>
          <a:off x="457200" y="1752600"/>
          <a:ext cx="7467600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8568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5000">
        <p:dissolve/>
        <p:sndAc>
          <p:stSnd>
            <p:snd r:embed="rId2" name="drumroll.wav"/>
          </p:stSnd>
        </p:sndAc>
      </p:transition>
    </mc:Choice>
    <mc:Fallback xmlns="">
      <p:transition spd="slow" advClick="0" advTm="45000">
        <p:dissolv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1" y="-152400"/>
            <a:ext cx="7125113" cy="924475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Venezuela's Top Exports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8066" y="609599"/>
            <a:ext cx="906780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petroleum, bauxite, aluminum, steel, chemicals, agricultural product's, basic manufactures.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3564" y="1655931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/>
                <a:solidFill>
                  <a:schemeClr val="accent3"/>
                </a:solidFill>
              </a:rPr>
              <a:t>Venezuela's Top Export Partners</a:t>
            </a:r>
            <a:endParaRPr lang="en-US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9424" y="2228413"/>
            <a:ext cx="9067800" cy="8002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China, Germany, U.S.A., Japan, France, U.K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</a:p>
          <a:p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3564" y="2846344"/>
            <a:ext cx="705793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Venezuela's Top Imports</a:t>
            </a:r>
            <a:endParaRPr lang="en-US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196" y="3505200"/>
            <a:ext cx="9173424" cy="123110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Raw Material's, Machinery and Equipment, Transportation Equipment, Construction Materials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  </a:t>
            </a:r>
          </a:p>
          <a:p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1998" y="4556569"/>
            <a:ext cx="701040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Venezuela's Top Import Partners  </a:t>
            </a:r>
            <a:endParaRPr lang="en-US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1799" y="5249521"/>
            <a:ext cx="7086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U.S.A., China, Germany, Japan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17069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Apex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2214</TotalTime>
  <Words>481</Words>
  <Application>Microsoft Office PowerPoint</Application>
  <PresentationFormat>On-screen Show (4:3)</PresentationFormat>
  <Paragraphs>97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Apex</vt:lpstr>
      <vt:lpstr>Waveform</vt:lpstr>
      <vt:lpstr>Austin</vt:lpstr>
      <vt:lpstr>Opulent</vt:lpstr>
      <vt:lpstr>Essential</vt:lpstr>
      <vt:lpstr>Power Point Presentations  The Do’s and Don’ts</vt:lpstr>
      <vt:lpstr>Choose Font Size  and Color Carefully</vt:lpstr>
      <vt:lpstr>Carefully Choose the Background of Your Slide </vt:lpstr>
      <vt:lpstr>Information</vt:lpstr>
      <vt:lpstr>Presentation</vt:lpstr>
      <vt:lpstr>Venezuela </vt:lpstr>
      <vt:lpstr>Ethnic Groups</vt:lpstr>
      <vt:lpstr>Ethnic Groups in Peru</vt:lpstr>
      <vt:lpstr>Venezuela's Top Exports </vt:lpstr>
      <vt:lpstr>Venezuela's Customs And Cultures </vt:lpstr>
      <vt:lpstr>Geography</vt:lpstr>
      <vt:lpstr>Ways To Make Luis Feel Welcome</vt:lpstr>
      <vt:lpstr>Custom and culture </vt:lpstr>
      <vt:lpstr>Economy </vt:lpstr>
      <vt:lpstr>PowerPoint Presentation</vt:lpstr>
    </vt:vector>
  </TitlesOfParts>
  <Company>Chambersburg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McCleary</dc:creator>
  <cp:lastModifiedBy>Kimberly Sellers</cp:lastModifiedBy>
  <cp:revision>38</cp:revision>
  <dcterms:created xsi:type="dcterms:W3CDTF">2012-04-10T17:24:07Z</dcterms:created>
  <dcterms:modified xsi:type="dcterms:W3CDTF">2012-05-11T14:11:45Z</dcterms:modified>
</cp:coreProperties>
</file>